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Nunito Sans"/>
      <p:regular r:id="rId27"/>
    </p:embeddedFont>
    <p:embeddedFont>
      <p:font typeface="Nunito Sans"/>
      <p:regular r:id="rId28"/>
    </p:embeddedFont>
    <p:embeddedFont>
      <p:font typeface="Nunito Sans"/>
      <p:regular r:id="rId29"/>
    </p:embeddedFont>
    <p:embeddedFont>
      <p:font typeface="Nunito Sans"/>
      <p:regular r:id="rId30"/>
    </p:embeddedFont>
    <p:embeddedFont>
      <p:font typeface="Nunito Sans"/>
      <p:regular r:id="rId31"/>
    </p:embeddedFont>
    <p:embeddedFont>
      <p:font typeface="Nunito Sans"/>
      <p:regular r:id="rId32"/>
    </p:embeddedFont>
    <p:embeddedFont>
      <p:font typeface="Nunito Sans"/>
      <p:regular r:id="rId33"/>
    </p:embeddedFont>
    <p:embeddedFont>
      <p:font typeface="Nunito Sans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0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7097"/>
            <a:ext cx="68521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Deep Reinforcement Learning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150483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Welcome to Module 5: Deep Reinforcement Learning - Training slides for students new to the field. Discover what makes reinforcement learning fundamentally different from traditional machine learning approaches.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2680692"/>
            <a:ext cx="7556421" cy="1793796"/>
          </a:xfrm>
          <a:prstGeom prst="roundRect">
            <a:avLst>
              <a:gd name="adj" fmla="val 464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6168" y="28866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Learning by Doing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86168" y="3315891"/>
            <a:ext cx="71444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Think about learning to drive a car - you don't get a dataset of "correct" driving decisions. You learn by trying, making mistakes, and getting feedback from real interactions.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4672846"/>
            <a:ext cx="7556421" cy="1793796"/>
          </a:xfrm>
          <a:prstGeom prst="roundRect">
            <a:avLst>
              <a:gd name="adj" fmla="val 464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86168" y="48788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vs RL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486168" y="5308044"/>
            <a:ext cx="71444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Supervised Learning: "Here are 1000 photos labelled as cats or dogs." Reinforcement Learning: "Here's a world. Figure out how to maximise your score through trial and error."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0190" y="668988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Key Insight: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RL learns from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79FA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interactions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with an environment, not from pre-labelled examples. Each decision affects your next situation, creating a dynamic learning process.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7211"/>
            <a:ext cx="82865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From Knowledge to Action Strategy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56412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What is a Policy?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Your strategy for choosing actions in each state. Maps from situations to decisions.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Find the policy that maximises long-term rewards.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422446"/>
            <a:ext cx="6422231" cy="1943338"/>
          </a:xfrm>
          <a:prstGeom prst="roundRect">
            <a:avLst>
              <a:gd name="adj" fmla="val 4289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26436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Deterministic Policy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307288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Always choose the same action in same state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15008" y="350948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Example: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"Always take the highway when traffic is light"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2422446"/>
            <a:ext cx="6422231" cy="1943338"/>
          </a:xfrm>
          <a:prstGeom prst="roundRect">
            <a:avLst>
              <a:gd name="adj" fmla="val 4289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35597" y="26436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Stochastic Policy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35597" y="307288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Choose actions with certain probabilities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635597" y="3509486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Example: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"70% take highway, 30% take side roads when traffic is moderate"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663440"/>
            <a:ext cx="39344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Real-World Policy Examples</a:t>
            </a:r>
            <a:endParaRPr lang="en-US" sz="23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333167"/>
            <a:ext cx="496133" cy="49613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93790" y="60773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Investment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93790" y="6506528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When to buy/sell/hold stocks based on market conditions</a:t>
            </a:r>
            <a:endParaRPr lang="en-US" sz="15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5333167"/>
            <a:ext cx="496133" cy="496133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223986" y="60773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Healthcare</a:t>
            </a:r>
            <a:endParaRPr lang="en-US" sz="1950" dirty="0"/>
          </a:p>
        </p:txBody>
      </p:sp>
      <p:sp>
        <p:nvSpPr>
          <p:cNvPr id="18" name="Text 14"/>
          <p:cNvSpPr/>
          <p:nvPr/>
        </p:nvSpPr>
        <p:spPr>
          <a:xfrm>
            <a:off x="5223986" y="650652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Which treatment to prescribe based on patient symptoms</a:t>
            </a:r>
            <a:endParaRPr lang="en-US" sz="15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5333167"/>
            <a:ext cx="496133" cy="49613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54302" y="60773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Oil Drilling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654302" y="650652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Where to drill next based on geological data and previous results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793790" y="736484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Learning Goal: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Start with random policy → gradually improve through experience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45152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Fundamental Trade-off in Learning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731877"/>
            <a:ext cx="3423642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Eternal Question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396835" y="1308735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Should I stick with what I know works, or try something new?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396835" y="167806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Exploration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975604"/>
            <a:ext cx="6351151" cy="63511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96835" y="843831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Try new actions to discover potentially better options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396835" y="863155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Risk: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Might get worse immediate results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396835" y="882479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Benefit: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Might find much better long-term strategy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7443788" y="167806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Exploitation</a:t>
            </a:r>
            <a:endParaRPr lang="en-US" sz="11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788" y="1975604"/>
            <a:ext cx="6351151" cy="635115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43788" y="843831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Use current knowledge to get best immediate results</a:t>
            </a:r>
            <a:endParaRPr lang="en-US" sz="750" dirty="0"/>
          </a:p>
        </p:txBody>
      </p:sp>
      <p:sp>
        <p:nvSpPr>
          <p:cNvPr id="13" name="Text 9"/>
          <p:cNvSpPr/>
          <p:nvPr/>
        </p:nvSpPr>
        <p:spPr>
          <a:xfrm>
            <a:off x="7443788" y="863155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Risk: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Might miss even better opportunities</a:t>
            </a:r>
            <a:endParaRPr lang="en-US" sz="750" dirty="0"/>
          </a:p>
        </p:txBody>
      </p:sp>
      <p:sp>
        <p:nvSpPr>
          <p:cNvPr id="14" name="Text 10"/>
          <p:cNvSpPr/>
          <p:nvPr/>
        </p:nvSpPr>
        <p:spPr>
          <a:xfrm>
            <a:off x="7443788" y="882479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Benefit: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Guaranteed good performance with current knowledge</a:t>
            </a:r>
            <a:endParaRPr lang="en-US" sz="750" dirty="0"/>
          </a:p>
        </p:txBody>
      </p:sp>
      <p:sp>
        <p:nvSpPr>
          <p:cNvPr id="15" name="Text 11"/>
          <p:cNvSpPr/>
          <p:nvPr/>
        </p:nvSpPr>
        <p:spPr>
          <a:xfrm>
            <a:off x="396835" y="9166860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Real-Life Examples</a:t>
            </a:r>
            <a:endParaRPr lang="en-US" sz="950" dirty="0"/>
          </a:p>
        </p:txBody>
      </p:sp>
      <p:sp>
        <p:nvSpPr>
          <p:cNvPr id="16" name="Shape 12"/>
          <p:cNvSpPr/>
          <p:nvPr/>
        </p:nvSpPr>
        <p:spPr>
          <a:xfrm>
            <a:off x="396835" y="9470708"/>
            <a:ext cx="6868716" cy="586740"/>
          </a:xfrm>
          <a:prstGeom prst="roundRect">
            <a:avLst>
              <a:gd name="adj" fmla="val 7104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03634" y="9577507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Dating</a:t>
            </a:r>
            <a:endParaRPr lang="en-US" sz="950" dirty="0"/>
          </a:p>
        </p:txBody>
      </p:sp>
      <p:sp>
        <p:nvSpPr>
          <p:cNvPr id="18" name="Text 14"/>
          <p:cNvSpPr/>
          <p:nvPr/>
        </p:nvSpPr>
        <p:spPr>
          <a:xfrm>
            <a:off x="503634" y="9792057"/>
            <a:ext cx="665511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Keep dating your current partner vs meeting new people</a:t>
            </a:r>
            <a:endParaRPr lang="en-US" sz="750" dirty="0"/>
          </a:p>
        </p:txBody>
      </p:sp>
      <p:sp>
        <p:nvSpPr>
          <p:cNvPr id="19" name="Shape 15"/>
          <p:cNvSpPr/>
          <p:nvPr/>
        </p:nvSpPr>
        <p:spPr>
          <a:xfrm>
            <a:off x="7364730" y="9470708"/>
            <a:ext cx="6868835" cy="586740"/>
          </a:xfrm>
          <a:prstGeom prst="roundRect">
            <a:avLst>
              <a:gd name="adj" fmla="val 7104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471529" y="9577507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Career</a:t>
            </a:r>
            <a:endParaRPr lang="en-US" sz="950" dirty="0"/>
          </a:p>
        </p:txBody>
      </p:sp>
      <p:sp>
        <p:nvSpPr>
          <p:cNvPr id="21" name="Text 17"/>
          <p:cNvSpPr/>
          <p:nvPr/>
        </p:nvSpPr>
        <p:spPr>
          <a:xfrm>
            <a:off x="7471529" y="9792057"/>
            <a:ext cx="665523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Stay in safe job vs try risky startup</a:t>
            </a:r>
            <a:endParaRPr lang="en-US" sz="750" dirty="0"/>
          </a:p>
        </p:txBody>
      </p:sp>
      <p:sp>
        <p:nvSpPr>
          <p:cNvPr id="22" name="Shape 18"/>
          <p:cNvSpPr/>
          <p:nvPr/>
        </p:nvSpPr>
        <p:spPr>
          <a:xfrm>
            <a:off x="396835" y="10156627"/>
            <a:ext cx="6868716" cy="586740"/>
          </a:xfrm>
          <a:prstGeom prst="roundRect">
            <a:avLst>
              <a:gd name="adj" fmla="val 7104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503634" y="1026342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Investing</a:t>
            </a:r>
            <a:endParaRPr lang="en-US" sz="950" dirty="0"/>
          </a:p>
        </p:txBody>
      </p:sp>
      <p:sp>
        <p:nvSpPr>
          <p:cNvPr id="24" name="Text 20"/>
          <p:cNvSpPr/>
          <p:nvPr/>
        </p:nvSpPr>
        <p:spPr>
          <a:xfrm>
            <a:off x="503634" y="10477976"/>
            <a:ext cx="665511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Stick with proven stocks vs try new markets</a:t>
            </a:r>
            <a:endParaRPr lang="en-US" sz="750" dirty="0"/>
          </a:p>
        </p:txBody>
      </p:sp>
      <p:sp>
        <p:nvSpPr>
          <p:cNvPr id="25" name="Shape 21"/>
          <p:cNvSpPr/>
          <p:nvPr/>
        </p:nvSpPr>
        <p:spPr>
          <a:xfrm>
            <a:off x="7364730" y="10156627"/>
            <a:ext cx="6868835" cy="586740"/>
          </a:xfrm>
          <a:prstGeom prst="roundRect">
            <a:avLst>
              <a:gd name="adj" fmla="val 7104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7471529" y="1026342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Research</a:t>
            </a:r>
            <a:endParaRPr lang="en-US" sz="950" dirty="0"/>
          </a:p>
        </p:txBody>
      </p:sp>
      <p:sp>
        <p:nvSpPr>
          <p:cNvPr id="27" name="Text 23"/>
          <p:cNvSpPr/>
          <p:nvPr/>
        </p:nvSpPr>
        <p:spPr>
          <a:xfrm>
            <a:off x="7471529" y="10477976"/>
            <a:ext cx="665523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Continue current project vs explore new ideas</a:t>
            </a:r>
            <a:endParaRPr lang="en-US" sz="750" dirty="0"/>
          </a:p>
        </p:txBody>
      </p:sp>
      <p:sp>
        <p:nvSpPr>
          <p:cNvPr id="28" name="Shape 24"/>
          <p:cNvSpPr/>
          <p:nvPr/>
        </p:nvSpPr>
        <p:spPr>
          <a:xfrm>
            <a:off x="396835" y="10854928"/>
            <a:ext cx="13836729" cy="834152"/>
          </a:xfrm>
          <a:prstGeom prst="roundRect">
            <a:avLst>
              <a:gd name="adj" fmla="val 4997"/>
            </a:avLst>
          </a:prstGeom>
          <a:solidFill>
            <a:srgbClr val="B3D8FF"/>
          </a:solidFill>
          <a:ln/>
        </p:spPr>
      </p:sp>
      <p:pic>
        <p:nvPicPr>
          <p:cNvPr id="2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10984706"/>
            <a:ext cx="155019" cy="12394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750213" y="10978872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Oil &amp; Gas Industry</a:t>
            </a:r>
            <a:endParaRPr lang="en-US" sz="950" dirty="0"/>
          </a:p>
        </p:txBody>
      </p:sp>
      <p:sp>
        <p:nvSpPr>
          <p:cNvPr id="31" name="Text 26"/>
          <p:cNvSpPr/>
          <p:nvPr/>
        </p:nvSpPr>
        <p:spPr>
          <a:xfrm>
            <a:off x="750213" y="11233071"/>
            <a:ext cx="13384173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Exploitation: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Drill in proven oil fields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Exploration: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Search for new oil reserves in uncharted areas</a:t>
            </a:r>
            <a:endParaRPr lang="en-US" sz="750" dirty="0"/>
          </a:p>
        </p:txBody>
      </p:sp>
      <p:sp>
        <p:nvSpPr>
          <p:cNvPr id="32" name="Text 27"/>
          <p:cNvSpPr/>
          <p:nvPr/>
        </p:nvSpPr>
        <p:spPr>
          <a:xfrm>
            <a:off x="396835" y="11800642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Key Insight: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Pure exploitation never learns; pure exploration never succeeds!</a:t>
            </a:r>
            <a:endParaRPr lang="en-US" sz="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66620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Combining Neural Networks with Reinforcement Learning</a:t>
            </a:r>
            <a:endParaRPr lang="en-US" sz="1950" dirty="0"/>
          </a:p>
        </p:txBody>
      </p:sp>
      <p:sp>
        <p:nvSpPr>
          <p:cNvPr id="3" name="Shape 1"/>
          <p:cNvSpPr/>
          <p:nvPr/>
        </p:nvSpPr>
        <p:spPr>
          <a:xfrm>
            <a:off x="396835" y="781407"/>
            <a:ext cx="13836729" cy="586740"/>
          </a:xfrm>
          <a:prstGeom prst="roundRect">
            <a:avLst>
              <a:gd name="adj" fmla="val 7104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03634" y="888206"/>
            <a:ext cx="186987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Problem with Traditional RL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503634" y="1102757"/>
            <a:ext cx="1362313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Works great for small state spaces (like tic-tac-toe). Fails for complex states (like playing video games from pixels).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396835" y="1516975"/>
            <a:ext cx="2213253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Solution: Deep Q-Networks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851779"/>
            <a:ext cx="4612243" cy="3968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96014" y="2347793"/>
            <a:ext cx="132123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Neural Network Power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496014" y="2562344"/>
            <a:ext cx="441388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Use neural networks to learn the Q-function. Can handle complex, high-dimensional states.</a:t>
            </a:r>
            <a:endParaRPr lang="en-US" sz="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78" y="1851779"/>
            <a:ext cx="4612243" cy="39683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08258" y="2347793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Input Processing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5108258" y="2562344"/>
            <a:ext cx="441388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Input: Current state (e.g., game screen pixels)</a:t>
            </a:r>
            <a:endParaRPr lang="en-US" sz="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322" y="1851779"/>
            <a:ext cx="4612243" cy="39683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20501" y="2347793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Output Generation</a:t>
            </a:r>
            <a:endParaRPr lang="en-US" sz="950" dirty="0"/>
          </a:p>
        </p:txBody>
      </p:sp>
      <p:sp>
        <p:nvSpPr>
          <p:cNvPr id="15" name="Text 10"/>
          <p:cNvSpPr/>
          <p:nvPr/>
        </p:nvSpPr>
        <p:spPr>
          <a:xfrm>
            <a:off x="9720501" y="2562344"/>
            <a:ext cx="441388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Output: Q-values for all possible actions</a:t>
            </a:r>
            <a:endParaRPr lang="en-US" sz="750" dirty="0"/>
          </a:p>
        </p:txBody>
      </p:sp>
      <p:sp>
        <p:nvSpPr>
          <p:cNvPr id="16" name="Text 11"/>
          <p:cNvSpPr/>
          <p:nvPr/>
        </p:nvSpPr>
        <p:spPr>
          <a:xfrm>
            <a:off x="396835" y="3030855"/>
            <a:ext cx="203489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Breakthrough: Playing Atari Games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396835" y="328505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Raw pixels from game screen</a:t>
            </a:r>
            <a:endParaRPr lang="en-US" sz="750" dirty="0"/>
          </a:p>
        </p:txBody>
      </p:sp>
      <p:sp>
        <p:nvSpPr>
          <p:cNvPr id="18" name="Text 13"/>
          <p:cNvSpPr/>
          <p:nvPr/>
        </p:nvSpPr>
        <p:spPr>
          <a:xfrm>
            <a:off x="396835" y="3478292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Joystick movements (up, down, left, right, fire)</a:t>
            </a:r>
            <a:endParaRPr lang="en-US" sz="750" dirty="0"/>
          </a:p>
        </p:txBody>
      </p:sp>
      <p:sp>
        <p:nvSpPr>
          <p:cNvPr id="19" name="Text 14"/>
          <p:cNvSpPr/>
          <p:nvPr/>
        </p:nvSpPr>
        <p:spPr>
          <a:xfrm>
            <a:off x="396835" y="3671530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Game score</a:t>
            </a:r>
            <a:endParaRPr lang="en-US" sz="750" dirty="0"/>
          </a:p>
        </p:txBody>
      </p:sp>
      <p:sp>
        <p:nvSpPr>
          <p:cNvPr id="20" name="Text 15"/>
          <p:cNvSpPr/>
          <p:nvPr/>
        </p:nvSpPr>
        <p:spPr>
          <a:xfrm>
            <a:off x="396835" y="3864769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AI learned to play 49 different Atari games better than humans!</a:t>
            </a:r>
            <a:endParaRPr lang="en-US" sz="75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788" y="3043237"/>
            <a:ext cx="6351151" cy="635115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396835" y="9617512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Why This Matters: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Same algorithm works across different games. No game-specific programming needed. Just give it the screen and score - it figures out the rest!</a:t>
            </a:r>
            <a:endParaRPr lang="en-US" sz="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67361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AlphaGo: Revolutionary Achievement in Complex Strategy</a:t>
            </a:r>
            <a:endParaRPr lang="en-US" sz="1950" dirty="0"/>
          </a:p>
        </p:txBody>
      </p:sp>
      <p:sp>
        <p:nvSpPr>
          <p:cNvPr id="3" name="Shape 1"/>
          <p:cNvSpPr/>
          <p:nvPr/>
        </p:nvSpPr>
        <p:spPr>
          <a:xfrm>
            <a:off x="396835" y="781407"/>
            <a:ext cx="13836729" cy="586740"/>
          </a:xfrm>
          <a:prstGeom prst="roundRect">
            <a:avLst>
              <a:gd name="adj" fmla="val 7104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03634" y="88820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Challenge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503634" y="1102757"/>
            <a:ext cx="1362313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 has more possible board positions than atoms in observable universe. Traditional AI approaches failed for centuries. Human intuition seemed irreplaceable.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396835" y="1516975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AlphaGo's Approach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396835" y="1851779"/>
            <a:ext cx="99179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01</a:t>
            </a:r>
            <a:endParaRPr lang="en-US" sz="750" dirty="0"/>
          </a:p>
        </p:txBody>
      </p:sp>
      <p:sp>
        <p:nvSpPr>
          <p:cNvPr id="8" name="Shape 6"/>
          <p:cNvSpPr/>
          <p:nvPr/>
        </p:nvSpPr>
        <p:spPr>
          <a:xfrm>
            <a:off x="396835" y="2005013"/>
            <a:ext cx="6868716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9" name="Text 7"/>
          <p:cNvSpPr/>
          <p:nvPr/>
        </p:nvSpPr>
        <p:spPr>
          <a:xfrm>
            <a:off x="396835" y="2085023"/>
            <a:ext cx="1415772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Monte Carlo Tree Search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396835" y="2299573"/>
            <a:ext cx="686871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Simulate millions of possible game continuations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7364730" y="1851779"/>
            <a:ext cx="99179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02</a:t>
            </a:r>
            <a:endParaRPr lang="en-US" sz="750" dirty="0"/>
          </a:p>
        </p:txBody>
      </p:sp>
      <p:sp>
        <p:nvSpPr>
          <p:cNvPr id="12" name="Shape 10"/>
          <p:cNvSpPr/>
          <p:nvPr/>
        </p:nvSpPr>
        <p:spPr>
          <a:xfrm>
            <a:off x="7364730" y="2005013"/>
            <a:ext cx="6868835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13" name="Text 11"/>
          <p:cNvSpPr/>
          <p:nvPr/>
        </p:nvSpPr>
        <p:spPr>
          <a:xfrm>
            <a:off x="7364730" y="2085023"/>
            <a:ext cx="1315760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Deep Neural Networks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7364730" y="2299573"/>
            <a:ext cx="686883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Evaluate board positions and suggest moves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396835" y="2631758"/>
            <a:ext cx="99179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03</a:t>
            </a:r>
            <a:endParaRPr lang="en-US" sz="750" dirty="0"/>
          </a:p>
        </p:txBody>
      </p:sp>
      <p:sp>
        <p:nvSpPr>
          <p:cNvPr id="16" name="Shape 14"/>
          <p:cNvSpPr/>
          <p:nvPr/>
        </p:nvSpPr>
        <p:spPr>
          <a:xfrm>
            <a:off x="396835" y="2784991"/>
            <a:ext cx="6868716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17" name="Text 15"/>
          <p:cNvSpPr/>
          <p:nvPr/>
        </p:nvSpPr>
        <p:spPr>
          <a:xfrm>
            <a:off x="396835" y="2865001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Self-Play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396835" y="3079552"/>
            <a:ext cx="686871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Play millions of games against itself to improve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7364730" y="2631758"/>
            <a:ext cx="99179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04</a:t>
            </a:r>
            <a:endParaRPr lang="en-US" sz="750" dirty="0"/>
          </a:p>
        </p:txBody>
      </p:sp>
      <p:sp>
        <p:nvSpPr>
          <p:cNvPr id="20" name="Shape 18"/>
          <p:cNvSpPr/>
          <p:nvPr/>
        </p:nvSpPr>
        <p:spPr>
          <a:xfrm>
            <a:off x="7364730" y="2784991"/>
            <a:ext cx="6868835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21" name="Text 19"/>
          <p:cNvSpPr/>
          <p:nvPr/>
        </p:nvSpPr>
        <p:spPr>
          <a:xfrm>
            <a:off x="7364730" y="2865001"/>
            <a:ext cx="1375172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Reinforcement Learning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7364730" y="3079552"/>
            <a:ext cx="686883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 from wins and losses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396835" y="3523298"/>
            <a:ext cx="1645206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Historic Achievement (2016)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396835" y="3777496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Beat Lee Sedol, world champion, 4-1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396835" y="3970734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Used moves that surprised human experts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396835" y="416397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Move 37: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 move so unusual that humans thought it was a mistake</a:t>
            </a:r>
            <a:endParaRPr lang="en-US" sz="750" dirty="0"/>
          </a:p>
        </p:txBody>
      </p:sp>
      <p:pic>
        <p:nvPicPr>
          <p:cNvPr id="2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3788" y="3535680"/>
            <a:ext cx="6351151" cy="6351151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396835" y="10109954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Key Innovations: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Combined traditional search with deep learning. Self-improvement through self-play. Learned superhuman strategies no human teacher could provide.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396835" y="10380107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Impact: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Showed RL could master domains requiring intuition and creativity</a:t>
            </a:r>
            <a:endParaRPr lang="en-US" sz="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457" y="284917"/>
            <a:ext cx="558426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RL for Real-World Safety-Critical Applications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414457" y="815935"/>
            <a:ext cx="13801487" cy="612219"/>
          </a:xfrm>
          <a:prstGeom prst="roundRect">
            <a:avLst>
              <a:gd name="adj" fmla="val 7109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25661" y="927140"/>
            <a:ext cx="1295281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Challenge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25661" y="1151215"/>
            <a:ext cx="13579078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Must handle infinite variety of driving situations. Safety is paramount - learning from crashes is not acceptable. Must interact with human drivers, pedestrians, and unexpected events.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14457" y="1583531"/>
            <a:ext cx="2236827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RL Components in Self-Driving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397448" y="4153495"/>
            <a:ext cx="1295281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State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14457" y="4377571"/>
            <a:ext cx="4278273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Camera images, lidar data, GPS location, speed, traffic signals</a:t>
            </a:r>
            <a:endParaRPr lang="en-US" sz="8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9898" y="1933218"/>
            <a:ext cx="4830485" cy="4830485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24" y="4251543"/>
            <a:ext cx="155019" cy="19371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885759" y="2907030"/>
            <a:ext cx="1295281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Actions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9885759" y="3131106"/>
            <a:ext cx="4330184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Steering angle, acceleration, braking, lane changes</a:t>
            </a:r>
            <a:endParaRPr lang="en-US" sz="8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98" y="1933218"/>
            <a:ext cx="4830485" cy="4830485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855" y="2787432"/>
            <a:ext cx="155019" cy="19371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885759" y="5399961"/>
            <a:ext cx="1295281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Rewards</a:t>
            </a:r>
            <a:endParaRPr lang="en-US" sz="1000" dirty="0"/>
          </a:p>
        </p:txBody>
      </p:sp>
      <p:sp>
        <p:nvSpPr>
          <p:cNvPr id="16" name="Text 10"/>
          <p:cNvSpPr/>
          <p:nvPr/>
        </p:nvSpPr>
        <p:spPr>
          <a:xfrm>
            <a:off x="9885759" y="5624036"/>
            <a:ext cx="4330184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+1 for smooth progress, -100 for accidents, +10 for fuel efficiency</a:t>
            </a:r>
            <a:endParaRPr lang="en-US" sz="8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898" y="1933218"/>
            <a:ext cx="4830485" cy="4830485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55" y="5715655"/>
            <a:ext cx="155019" cy="1937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4457" y="6919079"/>
            <a:ext cx="1295281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Learning Strategy</a:t>
            </a:r>
            <a:endParaRPr lang="en-US" sz="1000" dirty="0"/>
          </a:p>
        </p:txBody>
      </p:sp>
      <p:sp>
        <p:nvSpPr>
          <p:cNvPr id="20" name="Shape 12"/>
          <p:cNvSpPr/>
          <p:nvPr/>
        </p:nvSpPr>
        <p:spPr>
          <a:xfrm>
            <a:off x="414457" y="7391757"/>
            <a:ext cx="6848951" cy="103584"/>
          </a:xfrm>
          <a:prstGeom prst="roundRect">
            <a:avLst>
              <a:gd name="adj" fmla="val 42018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518041" y="7598926"/>
            <a:ext cx="1295281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Simulation</a:t>
            </a:r>
            <a:endParaRPr lang="en-US" sz="1000" dirty="0"/>
          </a:p>
        </p:txBody>
      </p:sp>
      <p:sp>
        <p:nvSpPr>
          <p:cNvPr id="22" name="Text 14"/>
          <p:cNvSpPr/>
          <p:nvPr/>
        </p:nvSpPr>
        <p:spPr>
          <a:xfrm>
            <a:off x="518041" y="7823002"/>
            <a:ext cx="664178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Train in virtual environments first</a:t>
            </a:r>
            <a:endParaRPr lang="en-US" sz="800" dirty="0"/>
          </a:p>
        </p:txBody>
      </p:sp>
      <p:sp>
        <p:nvSpPr>
          <p:cNvPr id="23" name="Shape 15"/>
          <p:cNvSpPr/>
          <p:nvPr/>
        </p:nvSpPr>
        <p:spPr>
          <a:xfrm>
            <a:off x="7366992" y="7236381"/>
            <a:ext cx="6848951" cy="103584"/>
          </a:xfrm>
          <a:prstGeom prst="roundRect">
            <a:avLst>
              <a:gd name="adj" fmla="val 42018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4" name="Text 16"/>
          <p:cNvSpPr/>
          <p:nvPr/>
        </p:nvSpPr>
        <p:spPr>
          <a:xfrm>
            <a:off x="7470577" y="7443549"/>
            <a:ext cx="1295281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Imitation Learning</a:t>
            </a:r>
            <a:endParaRPr lang="en-US" sz="1000" dirty="0"/>
          </a:p>
        </p:txBody>
      </p:sp>
      <p:sp>
        <p:nvSpPr>
          <p:cNvPr id="25" name="Text 17"/>
          <p:cNvSpPr/>
          <p:nvPr/>
        </p:nvSpPr>
        <p:spPr>
          <a:xfrm>
            <a:off x="7470577" y="7667625"/>
            <a:ext cx="664178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 from human driver demonstrations</a:t>
            </a:r>
            <a:endParaRPr lang="en-US" sz="800" dirty="0"/>
          </a:p>
        </p:txBody>
      </p:sp>
      <p:sp>
        <p:nvSpPr>
          <p:cNvPr id="26" name="Shape 18"/>
          <p:cNvSpPr/>
          <p:nvPr/>
        </p:nvSpPr>
        <p:spPr>
          <a:xfrm>
            <a:off x="414457" y="8351282"/>
            <a:ext cx="6848951" cy="103584"/>
          </a:xfrm>
          <a:prstGeom prst="roundRect">
            <a:avLst>
              <a:gd name="adj" fmla="val 42018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7" name="Text 19"/>
          <p:cNvSpPr/>
          <p:nvPr/>
        </p:nvSpPr>
        <p:spPr>
          <a:xfrm>
            <a:off x="518041" y="8558451"/>
            <a:ext cx="1295281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Safe Exploration</a:t>
            </a:r>
            <a:endParaRPr lang="en-US" sz="1000" dirty="0"/>
          </a:p>
        </p:txBody>
      </p:sp>
      <p:sp>
        <p:nvSpPr>
          <p:cNvPr id="28" name="Text 20"/>
          <p:cNvSpPr/>
          <p:nvPr/>
        </p:nvSpPr>
        <p:spPr>
          <a:xfrm>
            <a:off x="518041" y="8782526"/>
            <a:ext cx="664178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Gradually test in controlled real-world conditions</a:t>
            </a:r>
            <a:endParaRPr lang="en-US" sz="800" dirty="0"/>
          </a:p>
        </p:txBody>
      </p:sp>
      <p:sp>
        <p:nvSpPr>
          <p:cNvPr id="29" name="Shape 21"/>
          <p:cNvSpPr/>
          <p:nvPr/>
        </p:nvSpPr>
        <p:spPr>
          <a:xfrm>
            <a:off x="7366992" y="8195905"/>
            <a:ext cx="6848951" cy="103584"/>
          </a:xfrm>
          <a:prstGeom prst="roundRect">
            <a:avLst>
              <a:gd name="adj" fmla="val 42018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30" name="Text 22"/>
          <p:cNvSpPr/>
          <p:nvPr/>
        </p:nvSpPr>
        <p:spPr>
          <a:xfrm>
            <a:off x="7470577" y="8403074"/>
            <a:ext cx="1295281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Transfer Learning</a:t>
            </a:r>
            <a:endParaRPr lang="en-US" sz="1000" dirty="0"/>
          </a:p>
        </p:txBody>
      </p:sp>
      <p:sp>
        <p:nvSpPr>
          <p:cNvPr id="31" name="Text 23"/>
          <p:cNvSpPr/>
          <p:nvPr/>
        </p:nvSpPr>
        <p:spPr>
          <a:xfrm>
            <a:off x="7470577" y="8627150"/>
            <a:ext cx="664178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Apply simulator knowledge to real world</a:t>
            </a:r>
            <a:endParaRPr lang="en-US" sz="800" dirty="0"/>
          </a:p>
        </p:txBody>
      </p:sp>
      <p:sp>
        <p:nvSpPr>
          <p:cNvPr id="32" name="Text 24"/>
          <p:cNvSpPr/>
          <p:nvPr/>
        </p:nvSpPr>
        <p:spPr>
          <a:xfrm>
            <a:off x="414457" y="9168408"/>
            <a:ext cx="13801487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Real-World Results: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Waymo: Over 20 million autonomous miles driven. Tesla: Autopilot continuously improves from fleet data.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Key Success: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Combining RL with other AI techniques for safety.</a:t>
            </a:r>
            <a:endParaRPr lang="en-US" sz="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347" y="481846"/>
            <a:ext cx="7394853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Personalising Your Digital Experience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82347" y="1356003"/>
            <a:ext cx="13265706" cy="997863"/>
          </a:xfrm>
          <a:prstGeom prst="roundRect">
            <a:avLst>
              <a:gd name="adj" fmla="val 718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0465" y="1534120"/>
            <a:ext cx="220289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Business Problem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60465" y="1902857"/>
            <a:ext cx="1290947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Millions of products/content items. Each user has unique preferences. Must balance user satisfaction with business goals.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82347" y="2609731"/>
            <a:ext cx="286500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RL in Recommendations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82347" y="3355896"/>
            <a:ext cx="213264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Netflix Example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82347" y="3792855"/>
            <a:ext cx="642473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User's viewing history, time of day, device type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82347" y="4125397"/>
            <a:ext cx="642473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Which movie/show to recommend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682347" y="4457938"/>
            <a:ext cx="642473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User watches (positive) or skips (negative)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682347" y="4790480"/>
            <a:ext cx="642473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Maximise total viewing time and satisfaction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30941" y="3355896"/>
            <a:ext cx="213264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Amazon Shopping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30941" y="3792855"/>
            <a:ext cx="642473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Purchase history, browsing behaviour, demographics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530941" y="4125397"/>
            <a:ext cx="642473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Which products to display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530941" y="4457938"/>
            <a:ext cx="642473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Clicks, purchases, reviews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530941" y="4790480"/>
            <a:ext cx="642473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Maximise revenue while maintaining customer satisfaction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682347" y="5378887"/>
            <a:ext cx="217562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Why RL Works Better</a:t>
            </a:r>
            <a:endParaRPr lang="en-US" sz="16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284" y="5877758"/>
            <a:ext cx="255865" cy="319802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236702" y="5901214"/>
            <a:ext cx="597181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Learns from user interactions in real-time</a:t>
            </a:r>
            <a:endParaRPr lang="en-US" sz="130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698" y="5877758"/>
            <a:ext cx="255865" cy="319802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976116" y="5901214"/>
            <a:ext cx="597193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Adapts to changing preferences</a:t>
            </a:r>
            <a:endParaRPr lang="en-US" sz="1300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84" y="6739176"/>
            <a:ext cx="255865" cy="31980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1236702" y="6762631"/>
            <a:ext cx="597181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Balances exploration (new content) with exploitation (proven preferences)</a:t>
            </a:r>
            <a:endParaRPr lang="en-US" sz="1300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698" y="6739176"/>
            <a:ext cx="255865" cy="31980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976116" y="6762631"/>
            <a:ext cx="597193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Considers long-term customer lifetime value</a:t>
            </a:r>
            <a:endParaRPr lang="en-US" sz="1300" dirty="0"/>
          </a:p>
        </p:txBody>
      </p:sp>
      <p:sp>
        <p:nvSpPr>
          <p:cNvPr id="26" name="Text 20"/>
          <p:cNvSpPr/>
          <p:nvPr/>
        </p:nvSpPr>
        <p:spPr>
          <a:xfrm>
            <a:off x="682347" y="7474863"/>
            <a:ext cx="132657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Billions in increased revenue through better personalisation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535424"/>
            <a:ext cx="7922538" cy="608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RL in Oil &amp; Gas and Energy Sectors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669" y="1533168"/>
            <a:ext cx="486608" cy="4866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8669" y="2263021"/>
            <a:ext cx="278832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Smart Grid Management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78669" y="2684026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Challenge: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Balance electricity supply and demand in real-time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78669" y="3423761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Current demand, weather, energy prices, generator status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78669" y="4163497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Turn generators on/off, adjust pricing, store/release battery power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78669" y="4903232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Minimise costs while meeting demand reliably</a:t>
            </a:r>
            <a:endParaRPr lang="en-US" sz="15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438" y="1533168"/>
            <a:ext cx="486608" cy="4866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7438" y="2263021"/>
            <a:ext cx="276725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Oil Drilling Optimisation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217438" y="2684026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Challenge: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Decide where and how to drill for maximum oil extraction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217438" y="3423761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Geological data, current well positions, market prices, equipment status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5217438" y="4163497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Drill new well, adjust extraction rate, move equipment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217438" y="4903232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Oil extracted minus drilling and operational costs</a:t>
            </a:r>
            <a:endParaRPr lang="en-US" sz="15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207" y="1533168"/>
            <a:ext cx="486608" cy="48660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56207" y="2263021"/>
            <a:ext cx="243351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Pipeline Operations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656207" y="2684026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Flow rates, pressure levels, demand at different locations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9656207" y="3423761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Adjust pump speeds, route selection, maintenance scheduling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9656207" y="4163497"/>
            <a:ext cx="41955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Minimise energy costs while meeting delivery requirements</a:t>
            </a:r>
            <a:endParaRPr lang="en-US" sz="1500" dirty="0"/>
          </a:p>
        </p:txBody>
      </p:sp>
      <p:sp>
        <p:nvSpPr>
          <p:cNvPr id="20" name="Shape 15"/>
          <p:cNvSpPr/>
          <p:nvPr/>
        </p:nvSpPr>
        <p:spPr>
          <a:xfrm>
            <a:off x="778669" y="5745123"/>
            <a:ext cx="13073063" cy="1948934"/>
          </a:xfrm>
          <a:prstGeom prst="roundRect">
            <a:avLst>
              <a:gd name="adj" fmla="val 4196"/>
            </a:avLst>
          </a:prstGeom>
          <a:solidFill>
            <a:srgbClr val="B3D8F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36" y="6004084"/>
            <a:ext cx="304086" cy="24324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472089" y="5988368"/>
            <a:ext cx="243351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 Results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1472089" y="6487239"/>
            <a:ext cx="12184975" cy="934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Shell: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Uses RL for drilling optimisation, saving millions annually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Google: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Reduced data centre cooling costs by 40% using RL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Benefits: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Automated decision-making in complex, dynamic environments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229" y="475893"/>
            <a:ext cx="7553325" cy="54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RL in High-Stakes Financial Decisions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92229" y="1362789"/>
            <a:ext cx="6536412" cy="2185154"/>
          </a:xfrm>
          <a:prstGeom prst="roundRect">
            <a:avLst>
              <a:gd name="adj" fmla="val 3327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88087" y="1558647"/>
            <a:ext cx="216348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Algorithmic Trading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88087" y="1932861"/>
            <a:ext cx="614469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Challenge: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Make buy/sell decisions in rapidly changing markets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88087" y="2313623"/>
            <a:ext cx="614469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Stock prices, market indicators, news sentiment, trading volume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888087" y="2694384"/>
            <a:ext cx="614469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Buy, sell, hold various assets in different quantities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88087" y="3075146"/>
            <a:ext cx="614469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Portfolio value changes (profits/losses)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1639" y="1362789"/>
            <a:ext cx="6536531" cy="2185154"/>
          </a:xfrm>
          <a:prstGeom prst="roundRect">
            <a:avLst>
              <a:gd name="adj" fmla="val 3327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97497" y="1558647"/>
            <a:ext cx="225587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Portfolio Management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97497" y="1932861"/>
            <a:ext cx="614481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Current portfolio composition, market conditions, economic indicators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597497" y="2313623"/>
            <a:ext cx="614481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Rebalance portfolio, adjust risk exposure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97497" y="2694384"/>
            <a:ext cx="614481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Risk-adjusted returns over time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92229" y="3807500"/>
            <a:ext cx="221777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Advantages of RL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692229" y="4337447"/>
            <a:ext cx="6536412" cy="1012388"/>
          </a:xfrm>
          <a:prstGeom prst="roundRect">
            <a:avLst>
              <a:gd name="adj" fmla="val 7180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2847" y="4518065"/>
            <a:ext cx="216348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Pattern Recognition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72847" y="4892278"/>
            <a:ext cx="61751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Learns complex market patterns humans might miss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7401639" y="4337447"/>
            <a:ext cx="6536531" cy="1012388"/>
          </a:xfrm>
          <a:prstGeom prst="roundRect">
            <a:avLst>
              <a:gd name="adj" fmla="val 7180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82257" y="4518065"/>
            <a:ext cx="216348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Adaptive Learning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82257" y="4892278"/>
            <a:ext cx="617529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Adapts to changing market conditions automatically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692229" y="5522833"/>
            <a:ext cx="6536412" cy="1012388"/>
          </a:xfrm>
          <a:prstGeom prst="roundRect">
            <a:avLst>
              <a:gd name="adj" fmla="val 7180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72847" y="5703451"/>
            <a:ext cx="216348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Processing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72847" y="6077664"/>
            <a:ext cx="61751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Can process vast amounts of real-time data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401639" y="5522833"/>
            <a:ext cx="6536531" cy="1012388"/>
          </a:xfrm>
          <a:prstGeom prst="roundRect">
            <a:avLst>
              <a:gd name="adj" fmla="val 7180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582257" y="5703451"/>
            <a:ext cx="216348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Objective Decisions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582257" y="6077664"/>
            <a:ext cx="617529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Makes decisions without emotional bias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692229" y="6729889"/>
            <a:ext cx="13245941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Real-World Applications: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Renaissance Technologies: One of most successful hedge funds using AI. JPMorgan: Uses RL for trade execution optimisation. Individual Robo-advisors: Automatically manage millions of personal portfolios.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692229" y="7478435"/>
            <a:ext cx="1324594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Caution: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High rewards come with high risks - proper risk management essential!</a:t>
            </a:r>
            <a:endParaRPr lang="en-US" sz="13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8694"/>
            <a:ext cx="81610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What Makes RL Difficult in Practice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4215289" cy="3015020"/>
          </a:xfrm>
          <a:prstGeom prst="roundRect">
            <a:avLst>
              <a:gd name="adj" fmla="val 3639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1995607"/>
            <a:ext cx="91440" cy="3015020"/>
          </a:xfrm>
          <a:prstGeom prst="roundRect">
            <a:avLst>
              <a:gd name="adj" fmla="val 91163"/>
            </a:avLst>
          </a:prstGeom>
          <a:solidFill>
            <a:srgbClr val="0079FA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2168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Sample Efficiency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2646045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RL often needs millions of trials to learn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83588" y="3082647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Problem: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Real-world trials are expensive (time, money, safety)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3588" y="3836789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Example: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Can't crash 1000 cars to learn autonomous driving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1995607"/>
            <a:ext cx="4215408" cy="3015020"/>
          </a:xfrm>
          <a:prstGeom prst="roundRect">
            <a:avLst>
              <a:gd name="adj" fmla="val 3639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4577" y="1995607"/>
            <a:ext cx="91440" cy="3015020"/>
          </a:xfrm>
          <a:prstGeom prst="roundRect">
            <a:avLst>
              <a:gd name="adj" fmla="val 91163"/>
            </a:avLst>
          </a:prstGeom>
          <a:solidFill>
            <a:srgbClr val="0079FA"/>
          </a:solidFill>
          <a:ln/>
        </p:spPr>
      </p:sp>
      <p:sp>
        <p:nvSpPr>
          <p:cNvPr id="11" name="Text 9"/>
          <p:cNvSpPr/>
          <p:nvPr/>
        </p:nvSpPr>
        <p:spPr>
          <a:xfrm>
            <a:off x="5497235" y="22168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Exploration Safety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497235" y="2646045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Random exploration can be dangerous in real applications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497235" y="3400187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Example: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Medical treatment decisions, financial investments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497235" y="4154329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Solution: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Use simulators, human oversight, conservative exploration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21203" y="1995607"/>
            <a:ext cx="4215289" cy="3015020"/>
          </a:xfrm>
          <a:prstGeom prst="roundRect">
            <a:avLst>
              <a:gd name="adj" fmla="val 3639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598343" y="1995607"/>
            <a:ext cx="91440" cy="3015020"/>
          </a:xfrm>
          <a:prstGeom prst="roundRect">
            <a:avLst>
              <a:gd name="adj" fmla="val 91163"/>
            </a:avLst>
          </a:prstGeom>
          <a:solidFill>
            <a:srgbClr val="0079FA"/>
          </a:solidFill>
          <a:ln/>
        </p:spPr>
      </p:sp>
      <p:sp>
        <p:nvSpPr>
          <p:cNvPr id="17" name="Text 15"/>
          <p:cNvSpPr/>
          <p:nvPr/>
        </p:nvSpPr>
        <p:spPr>
          <a:xfrm>
            <a:off x="9911001" y="22168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Reward Design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911001" y="2646045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Hard to specify exactly what you want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911001" y="3082647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Problem: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Agent might find unexpected ways to maximise reward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9911001" y="3836789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Example: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Game AI that pauses game indefinitely to avoid losing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93790" y="5233868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99768" y="5439847"/>
            <a:ext cx="327469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Stability and Reproducibility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999768" y="5869067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Same algorithm might give different results on different runs. Small changes in environment can break learned policies.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4379" y="5233868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620357" y="5439847"/>
            <a:ext cx="41752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Real-World Deployment Challenges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620357" y="5869067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Simulation-to-reality gap. Changing environments over time. Need for continuous learning and adaptation.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93790" y="69333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Current Solutions: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Safer exploration methods, better simulators, human-in-the-loop learning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348" y="475893"/>
            <a:ext cx="6900982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Emerging Trends and Applications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2348" y="1276350"/>
            <a:ext cx="360187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Next-Generation Applications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348" y="1860471"/>
            <a:ext cx="432673" cy="4326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41358" y="1963222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Multi-Agent RL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341358" y="2337435"/>
            <a:ext cx="3622000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Multiple AI agents learning to cooperate and compete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341358" y="2995136"/>
            <a:ext cx="3622000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Applications: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Traffic management, team sports, business negotiations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95" y="1860471"/>
            <a:ext cx="432673" cy="4326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28705" y="1963222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Hierarchical RL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828705" y="2337435"/>
            <a:ext cx="3622000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Learning complex skills by breaking them into simpler sub-skills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828705" y="2995136"/>
            <a:ext cx="3622000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Learning to drive by first learning to steer, then park, then navigate</a:t>
            </a:r>
            <a:endParaRPr lang="en-US" sz="1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042" y="1860471"/>
            <a:ext cx="432673" cy="4326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16051" y="1963222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Meta-Learning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10316051" y="2337435"/>
            <a:ext cx="362200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Learning how to learn new tasks quickly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10316051" y="2718197"/>
            <a:ext cx="3622000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AI that adapts to new situations with minimal training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92348" y="3808571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Emerging Domains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92348" y="4338518"/>
            <a:ext cx="6536293" cy="1012388"/>
          </a:xfrm>
          <a:prstGeom prst="roundRect">
            <a:avLst>
              <a:gd name="adj" fmla="val 718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872966" y="4519136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Drug Discovery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872966" y="4893350"/>
            <a:ext cx="617505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Finding new medicines through molecular design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7401639" y="4338518"/>
            <a:ext cx="6536412" cy="1012388"/>
          </a:xfrm>
          <a:prstGeom prst="roundRect">
            <a:avLst>
              <a:gd name="adj" fmla="val 718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7582257" y="4519136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Climate Control</a:t>
            </a:r>
            <a:endParaRPr lang="en-US" sz="1700" dirty="0"/>
          </a:p>
        </p:txBody>
      </p:sp>
      <p:sp>
        <p:nvSpPr>
          <p:cNvPr id="22" name="Text 17"/>
          <p:cNvSpPr/>
          <p:nvPr/>
        </p:nvSpPr>
        <p:spPr>
          <a:xfrm>
            <a:off x="7582257" y="4893350"/>
            <a:ext cx="61751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Managing city-wide heating/cooling systems</a:t>
            </a:r>
            <a:endParaRPr lang="en-US" sz="1350" dirty="0"/>
          </a:p>
        </p:txBody>
      </p:sp>
      <p:sp>
        <p:nvSpPr>
          <p:cNvPr id="23" name="Shape 18"/>
          <p:cNvSpPr/>
          <p:nvPr/>
        </p:nvSpPr>
        <p:spPr>
          <a:xfrm>
            <a:off x="692348" y="5523905"/>
            <a:ext cx="6536293" cy="1012388"/>
          </a:xfrm>
          <a:prstGeom prst="roundRect">
            <a:avLst>
              <a:gd name="adj" fmla="val 718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872966" y="5704523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Space Exploration</a:t>
            </a:r>
            <a:endParaRPr lang="en-US" sz="1700" dirty="0"/>
          </a:p>
        </p:txBody>
      </p:sp>
      <p:sp>
        <p:nvSpPr>
          <p:cNvPr id="25" name="Text 20"/>
          <p:cNvSpPr/>
          <p:nvPr/>
        </p:nvSpPr>
        <p:spPr>
          <a:xfrm>
            <a:off x="872966" y="6078736"/>
            <a:ext cx="617505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Autonomous robots on Mars and beyond</a:t>
            </a:r>
            <a:endParaRPr lang="en-US" sz="1350" dirty="0"/>
          </a:p>
        </p:txBody>
      </p:sp>
      <p:sp>
        <p:nvSpPr>
          <p:cNvPr id="26" name="Shape 21"/>
          <p:cNvSpPr/>
          <p:nvPr/>
        </p:nvSpPr>
        <p:spPr>
          <a:xfrm>
            <a:off x="7401639" y="5523905"/>
            <a:ext cx="6536412" cy="1012388"/>
          </a:xfrm>
          <a:prstGeom prst="roundRect">
            <a:avLst>
              <a:gd name="adj" fmla="val 718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7582257" y="5704523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Precision Agriculture</a:t>
            </a:r>
            <a:endParaRPr lang="en-US" sz="1700" dirty="0"/>
          </a:p>
        </p:txBody>
      </p:sp>
      <p:sp>
        <p:nvSpPr>
          <p:cNvPr id="28" name="Text 23"/>
          <p:cNvSpPr/>
          <p:nvPr/>
        </p:nvSpPr>
        <p:spPr>
          <a:xfrm>
            <a:off x="7582257" y="6078736"/>
            <a:ext cx="61751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Optimising crop yields and resource usage</a:t>
            </a:r>
            <a:endParaRPr lang="en-US" sz="1350" dirty="0"/>
          </a:p>
        </p:txBody>
      </p:sp>
      <p:sp>
        <p:nvSpPr>
          <p:cNvPr id="29" name="Text 24"/>
          <p:cNvSpPr/>
          <p:nvPr/>
        </p:nvSpPr>
        <p:spPr>
          <a:xfrm>
            <a:off x="692348" y="6730960"/>
            <a:ext cx="13245703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Integration with Other AI: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Combining RL with natural language processing. RL agents that can follow human instructions. Explainable RL decisions for critical applications.</a:t>
            </a:r>
            <a:endParaRPr lang="en-US" sz="1350" dirty="0"/>
          </a:p>
        </p:txBody>
      </p:sp>
      <p:sp>
        <p:nvSpPr>
          <p:cNvPr id="30" name="Text 25"/>
          <p:cNvSpPr/>
          <p:nvPr/>
        </p:nvSpPr>
        <p:spPr>
          <a:xfrm>
            <a:off x="692348" y="7479506"/>
            <a:ext cx="1324570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Vision: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AI agents that can learn any task through interaction, just like humans do!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9874"/>
            <a:ext cx="68322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RL is Everywhere Around You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678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Reinforcement learning powers many systems you interact with daily, learning from your behaviour to improve their performance continuously.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57569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01710"/>
            <a:ext cx="40356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YouTube/Netflix Recommendations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630930"/>
            <a:ext cx="639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System tries showing you videos → observes if you watch/skip → learns your preferences. Each recommendation is an "action" that gets "rewarded" based on your engagement.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2457569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3201710"/>
            <a:ext cx="37551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Google Maps Route Suggestions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9144" y="3630930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Tries different routes → observes traffic patterns → learns optimal paths. Reward: shorter travel time, fewer traffic jams.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80384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7245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Video Game AI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93790" y="6153745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AI character tries different strategies → wins/loses battles → improves tactics. Examples include AlphaGo, OpenAI Five, and chess engines.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4980384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5724525"/>
            <a:ext cx="24992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Autonomous Vehicles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39144" y="6153745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Car tries driving decisions → observes outcomes → learns safer driving patterns through continuous real-world feedback.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93790" y="70120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Key Point: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All these systems learn by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79FA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doing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and getting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79FA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feedback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, not from textbooks!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518" y="489942"/>
            <a:ext cx="9186148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What You've Learned and Where to Go Next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11518" y="1401485"/>
            <a:ext cx="13207365" cy="2178487"/>
          </a:xfrm>
          <a:prstGeom prst="roundRect">
            <a:avLst>
              <a:gd name="adj" fmla="val 3430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97017" y="1586984"/>
            <a:ext cx="241685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Concepts Mastered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97017" y="1971675"/>
            <a:ext cx="12836366" cy="1422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✅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Reinforcement Learning Basics: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Learning through trial and error with rewards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✅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Multi-Armed Bandits: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Balancing exploration vs exploitation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✅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RL Framework: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States, actions, rewards, policies, and value functions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✅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Deep RL: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Combining neural networks with reinforcement learning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✅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Real Applications: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From games to autonomous vehicles to business optimisation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1518" y="3779996"/>
            <a:ext cx="1320736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Core Insight: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RL enables AI to learn complex behaviours without explicit programming - just like humans learn by doing!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11518" y="4331375"/>
            <a:ext cx="44641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Next Steps in Your Learning Journey</a:t>
            </a:r>
            <a:endParaRPr lang="en-US" sz="2100" dirty="0"/>
          </a:p>
        </p:txBody>
      </p:sp>
      <p:sp>
        <p:nvSpPr>
          <p:cNvPr id="8" name="Shape 6"/>
          <p:cNvSpPr/>
          <p:nvPr/>
        </p:nvSpPr>
        <p:spPr>
          <a:xfrm>
            <a:off x="711518" y="5465326"/>
            <a:ext cx="4283869" cy="177879"/>
          </a:xfrm>
          <a:prstGeom prst="roundRect">
            <a:avLst>
              <a:gd name="adj" fmla="val 42005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89397" y="5821085"/>
            <a:ext cx="222373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Immediate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89397" y="6205776"/>
            <a:ext cx="3928110" cy="853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Practice with simple RL environments (OpenAI Gym). Implement basic bandit algorithms. Experiment with Q-learning on grid worlds.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5173266" y="5198507"/>
            <a:ext cx="4283869" cy="177879"/>
          </a:xfrm>
          <a:prstGeom prst="roundRect">
            <a:avLst>
              <a:gd name="adj" fmla="val 42005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351145" y="5554266"/>
            <a:ext cx="222373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Intermediate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51145" y="5938957"/>
            <a:ext cx="3928110" cy="1138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Study deep RL algorithms (DQN, Actor-Critic, PPO). Work on real-world projects in your domain of interest. Learn about safe exploration and sim-to-real transfer.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9635014" y="4931688"/>
            <a:ext cx="4283869" cy="177879"/>
          </a:xfrm>
          <a:prstGeom prst="roundRect">
            <a:avLst>
              <a:gd name="adj" fmla="val 42005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812893" y="5287447"/>
            <a:ext cx="222373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Advanced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12893" y="5672138"/>
            <a:ext cx="3928110" cy="853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Research cutting-edge RL techniques. Apply RL to novel problems in your field. Contribute to open-source RL libraries.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11518" y="7455098"/>
            <a:ext cx="1320736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Remember: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RL is about learning through experience - start experimenting and building!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028" y="283845"/>
            <a:ext cx="642032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Your Daily Coffee Decision as Reinforcement Learning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13028" y="812959"/>
            <a:ext cx="1380434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Scenario: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You're new to a city with 5 coffee shops nearby. This everyday situation perfectly illustrates reinforcement learning concepts.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413028" y="1094184"/>
            <a:ext cx="103227" cy="129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01</a:t>
            </a:r>
            <a:endParaRPr lang="en-US" sz="800" dirty="0"/>
          </a:p>
        </p:txBody>
      </p:sp>
      <p:sp>
        <p:nvSpPr>
          <p:cNvPr id="5" name="Shape 3"/>
          <p:cNvSpPr/>
          <p:nvPr/>
        </p:nvSpPr>
        <p:spPr>
          <a:xfrm>
            <a:off x="413028" y="1254323"/>
            <a:ext cx="4532590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6" name="Text 4"/>
          <p:cNvSpPr/>
          <p:nvPr/>
        </p:nvSpPr>
        <p:spPr>
          <a:xfrm>
            <a:off x="413028" y="1336358"/>
            <a:ext cx="1290638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Agent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13028" y="1559600"/>
            <a:ext cx="4532590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You (the decision maker)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5048845" y="1094184"/>
            <a:ext cx="103227" cy="129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02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5048845" y="1254323"/>
            <a:ext cx="4532590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10" name="Text 8"/>
          <p:cNvSpPr/>
          <p:nvPr/>
        </p:nvSpPr>
        <p:spPr>
          <a:xfrm>
            <a:off x="5048845" y="1336358"/>
            <a:ext cx="1290638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Environment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5048845" y="1559600"/>
            <a:ext cx="4532590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city with its coffee shops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9684663" y="1094184"/>
            <a:ext cx="103227" cy="129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03</a:t>
            </a:r>
            <a:endParaRPr lang="en-US" sz="800" dirty="0"/>
          </a:p>
        </p:txBody>
      </p:sp>
      <p:sp>
        <p:nvSpPr>
          <p:cNvPr id="13" name="Shape 11"/>
          <p:cNvSpPr/>
          <p:nvPr/>
        </p:nvSpPr>
        <p:spPr>
          <a:xfrm>
            <a:off x="9684663" y="1254323"/>
            <a:ext cx="4532590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14" name="Text 12"/>
          <p:cNvSpPr/>
          <p:nvPr/>
        </p:nvSpPr>
        <p:spPr>
          <a:xfrm>
            <a:off x="9684663" y="1336358"/>
            <a:ext cx="1290638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Actions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9684663" y="1559600"/>
            <a:ext cx="4532590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Choose which coffee shop to visit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13028" y="1905357"/>
            <a:ext cx="103227" cy="129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04</a:t>
            </a:r>
            <a:endParaRPr lang="en-US" sz="800" dirty="0"/>
          </a:p>
        </p:txBody>
      </p:sp>
      <p:sp>
        <p:nvSpPr>
          <p:cNvPr id="17" name="Shape 15"/>
          <p:cNvSpPr/>
          <p:nvPr/>
        </p:nvSpPr>
        <p:spPr>
          <a:xfrm>
            <a:off x="413028" y="2065496"/>
            <a:ext cx="6850499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18" name="Text 16"/>
          <p:cNvSpPr/>
          <p:nvPr/>
        </p:nvSpPr>
        <p:spPr>
          <a:xfrm>
            <a:off x="413028" y="2147530"/>
            <a:ext cx="1290638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State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413028" y="2370773"/>
            <a:ext cx="6850499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Your current location, time of day, mood, weather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7366754" y="1905357"/>
            <a:ext cx="103227" cy="129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05</a:t>
            </a:r>
            <a:endParaRPr lang="en-US" sz="800" dirty="0"/>
          </a:p>
        </p:txBody>
      </p:sp>
      <p:sp>
        <p:nvSpPr>
          <p:cNvPr id="21" name="Shape 19"/>
          <p:cNvSpPr/>
          <p:nvPr/>
        </p:nvSpPr>
        <p:spPr>
          <a:xfrm>
            <a:off x="7366754" y="2065496"/>
            <a:ext cx="6850499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22" name="Text 20"/>
          <p:cNvSpPr/>
          <p:nvPr/>
        </p:nvSpPr>
        <p:spPr>
          <a:xfrm>
            <a:off x="7366754" y="2147530"/>
            <a:ext cx="1290638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Reward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7366754" y="2370773"/>
            <a:ext cx="6850499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Quality of coffee, price, waiting time, atmosphere</a:t>
            </a:r>
            <a:endParaRPr lang="en-US" sz="800" dirty="0"/>
          </a:p>
        </p:txBody>
      </p:sp>
      <p:sp>
        <p:nvSpPr>
          <p:cNvPr id="24" name="Text 22"/>
          <p:cNvSpPr/>
          <p:nvPr/>
        </p:nvSpPr>
        <p:spPr>
          <a:xfrm>
            <a:off x="413028" y="2832616"/>
            <a:ext cx="1290638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Learning Process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413028" y="3097173"/>
            <a:ext cx="677620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Day 1: Try Shop A → Great coffee but expensive → Reward: +3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13028" y="3298388"/>
            <a:ext cx="677620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Day 2: Try Shop B → Terrible coffee → Reward: -2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413028" y="3499604"/>
            <a:ext cx="677620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Day 3: Try Shop C → Good coffee, cheap, but crowded → Reward: +1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413028" y="3700820"/>
            <a:ext cx="677620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Day 4: Back to Shop A → Consistent quality → Reward: +3</a:t>
            </a:r>
            <a:endParaRPr lang="en-US" sz="800" dirty="0"/>
          </a:p>
        </p:txBody>
      </p:sp>
      <p:sp>
        <p:nvSpPr>
          <p:cNvPr id="29" name="Text 27"/>
          <p:cNvSpPr/>
          <p:nvPr/>
        </p:nvSpPr>
        <p:spPr>
          <a:xfrm>
            <a:off x="413028" y="3902035"/>
            <a:ext cx="677620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Day 5: Explore Shop D → Discover amazing coffee! → Reward: +5</a:t>
            </a:r>
            <a:endParaRPr lang="en-US" sz="800" dirty="0"/>
          </a:p>
        </p:txBody>
      </p:sp>
      <p:pic>
        <p:nvPicPr>
          <p:cNvPr id="3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788" y="2845475"/>
            <a:ext cx="6608564" cy="6608564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7448788" y="9570125"/>
            <a:ext cx="677620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Dilemma: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Should you keep exploring new shops or stick with what works? This is the classic 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79FA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exploration vs exploitation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trade-off.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81025"/>
            <a:ext cx="99708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Stateless Algorithms: Multi-Armed Bandits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59793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Imagine you're in a casino with 10 slot machines (one-armed bandits):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Each machine has a different (unknown) probability of winning. You have limited coins to play.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Maximise your total winnings.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456259"/>
            <a:ext cx="13042821" cy="1793796"/>
          </a:xfrm>
          <a:prstGeom prst="roundRect">
            <a:avLst>
              <a:gd name="adj" fmla="val 464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26622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Challenge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3091458"/>
            <a:ext cx="126308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Exploration: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Try different machines to find the best ones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Exploitation: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Play the machines you think are best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Trade-off: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Every coin spent exploring is not spent on winning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547711"/>
            <a:ext cx="341697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Real-World Applications</a:t>
            </a:r>
            <a:endParaRPr lang="en-US" sz="2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204" y="5186363"/>
            <a:ext cx="297656" cy="37207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438632" y="52174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Clinical Trials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438632" y="5646658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Which treatment to give next patient?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58" y="5186363"/>
            <a:ext cx="297656" cy="37207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83987" y="52174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A/B Testing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8083987" y="5646658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Which website design to show next visitor?</a:t>
            </a:r>
            <a:endParaRPr lang="en-US" sz="15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6329958"/>
            <a:ext cx="297656" cy="37207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438632" y="63610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Oil Drilling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1438632" y="6790253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Which location to drill next well?</a:t>
            </a:r>
            <a:endParaRPr lang="en-US" sz="15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558" y="6329958"/>
            <a:ext cx="297656" cy="37207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083987" y="63610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Ad Placement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8083987" y="6790253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Which ad to show next customer?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793790" y="733103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Key Insight: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This is RL without "states" - each decision is independent!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693" y="431959"/>
            <a:ext cx="7887414" cy="981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How to Balance Exploration vs Exploitation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114693" y="1884997"/>
            <a:ext cx="3865126" cy="2262426"/>
          </a:xfrm>
          <a:prstGeom prst="roundRect">
            <a:avLst>
              <a:gd name="adj" fmla="val 4850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114693" y="1862138"/>
            <a:ext cx="3865126" cy="91440"/>
          </a:xfrm>
          <a:prstGeom prst="roundRect">
            <a:avLst>
              <a:gd name="adj" fmla="val 72160"/>
            </a:avLst>
          </a:prstGeom>
          <a:solidFill>
            <a:srgbClr val="0079FA"/>
          </a:solidFill>
          <a:ln/>
        </p:spPr>
      </p:sp>
      <p:sp>
        <p:nvSpPr>
          <p:cNvPr id="6" name="Shape 3"/>
          <p:cNvSpPr/>
          <p:nvPr/>
        </p:nvSpPr>
        <p:spPr>
          <a:xfrm>
            <a:off x="7811572" y="1649373"/>
            <a:ext cx="471249" cy="471249"/>
          </a:xfrm>
          <a:prstGeom prst="roundRect">
            <a:avLst>
              <a:gd name="adj" fmla="val 194038"/>
            </a:avLst>
          </a:prstGeom>
          <a:solidFill>
            <a:srgbClr val="0079FA"/>
          </a:solidFill>
          <a:ln/>
        </p:spPr>
      </p:sp>
      <p:sp>
        <p:nvSpPr>
          <p:cNvPr id="7" name="Text 4"/>
          <p:cNvSpPr/>
          <p:nvPr/>
        </p:nvSpPr>
        <p:spPr>
          <a:xfrm>
            <a:off x="7952899" y="1767126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294596" y="2277666"/>
            <a:ext cx="1963698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Greedy Approach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94596" y="2617232"/>
            <a:ext cx="3505319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Always choose the machine with highest observed win rate.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294596" y="3213854"/>
            <a:ext cx="3505319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Problem: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Might miss better machines you haven't tried enough.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10136862" y="1884997"/>
            <a:ext cx="3865245" cy="2262426"/>
          </a:xfrm>
          <a:prstGeom prst="roundRect">
            <a:avLst>
              <a:gd name="adj" fmla="val 4850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136862" y="1862138"/>
            <a:ext cx="3865245" cy="91440"/>
          </a:xfrm>
          <a:prstGeom prst="roundRect">
            <a:avLst>
              <a:gd name="adj" fmla="val 72160"/>
            </a:avLst>
          </a:prstGeom>
          <a:solidFill>
            <a:srgbClr val="0079FA"/>
          </a:solidFill>
          <a:ln/>
        </p:spPr>
      </p:sp>
      <p:sp>
        <p:nvSpPr>
          <p:cNvPr id="13" name="Shape 10"/>
          <p:cNvSpPr/>
          <p:nvPr/>
        </p:nvSpPr>
        <p:spPr>
          <a:xfrm>
            <a:off x="11833860" y="1649373"/>
            <a:ext cx="471249" cy="471249"/>
          </a:xfrm>
          <a:prstGeom prst="roundRect">
            <a:avLst>
              <a:gd name="adj" fmla="val 194038"/>
            </a:avLst>
          </a:prstGeom>
          <a:solidFill>
            <a:srgbClr val="0079FA"/>
          </a:solidFill>
          <a:ln/>
        </p:spPr>
      </p:sp>
      <p:sp>
        <p:nvSpPr>
          <p:cNvPr id="14" name="Text 11"/>
          <p:cNvSpPr/>
          <p:nvPr/>
        </p:nvSpPr>
        <p:spPr>
          <a:xfrm>
            <a:off x="11975187" y="1767126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0316766" y="2277666"/>
            <a:ext cx="2451140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ε-Greedy (Epsilon-Greedy)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0316766" y="2617232"/>
            <a:ext cx="3505438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90% of time: Choose best known machine (exploit)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10% of time: Choose random machine (explore)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10316766" y="3465076"/>
            <a:ext cx="3505438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Usually go to your favourite restaurant, but occasionally try new ones.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6114693" y="4540091"/>
            <a:ext cx="7887414" cy="1508760"/>
          </a:xfrm>
          <a:prstGeom prst="roundRect">
            <a:avLst>
              <a:gd name="adj" fmla="val 7273"/>
            </a:avLst>
          </a:prstGeom>
          <a:solidFill>
            <a:srgbClr val="FFFFFF"/>
          </a:solidFill>
          <a:ln/>
        </p:spPr>
      </p:sp>
      <p:sp>
        <p:nvSpPr>
          <p:cNvPr id="19" name="Shape 16"/>
          <p:cNvSpPr/>
          <p:nvPr/>
        </p:nvSpPr>
        <p:spPr>
          <a:xfrm>
            <a:off x="6114693" y="4517231"/>
            <a:ext cx="7887414" cy="91440"/>
          </a:xfrm>
          <a:prstGeom prst="roundRect">
            <a:avLst>
              <a:gd name="adj" fmla="val 72160"/>
            </a:avLst>
          </a:prstGeom>
          <a:solidFill>
            <a:srgbClr val="0079FA"/>
          </a:solidFill>
          <a:ln/>
        </p:spPr>
      </p:sp>
      <p:sp>
        <p:nvSpPr>
          <p:cNvPr id="20" name="Shape 17"/>
          <p:cNvSpPr/>
          <p:nvPr/>
        </p:nvSpPr>
        <p:spPr>
          <a:xfrm>
            <a:off x="9822775" y="4304467"/>
            <a:ext cx="471249" cy="471249"/>
          </a:xfrm>
          <a:prstGeom prst="roundRect">
            <a:avLst>
              <a:gd name="adj" fmla="val 194038"/>
            </a:avLst>
          </a:prstGeom>
          <a:solidFill>
            <a:srgbClr val="0079FA"/>
          </a:solidFill>
          <a:ln/>
        </p:spPr>
      </p:sp>
      <p:sp>
        <p:nvSpPr>
          <p:cNvPr id="21" name="Text 18"/>
          <p:cNvSpPr/>
          <p:nvPr/>
        </p:nvSpPr>
        <p:spPr>
          <a:xfrm>
            <a:off x="9964103" y="4422219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294596" y="4932759"/>
            <a:ext cx="2883456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Upper Confidence Bound (UCB)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294596" y="5272326"/>
            <a:ext cx="752760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Choose machines you're uncertain about.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6294596" y="5617726"/>
            <a:ext cx="752760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"I'm not sure about this coffee shop, but it might be amazing!"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6114693" y="6225540"/>
            <a:ext cx="7887414" cy="1572101"/>
          </a:xfrm>
          <a:prstGeom prst="roundRect">
            <a:avLst>
              <a:gd name="adj" fmla="val 4197"/>
            </a:avLst>
          </a:prstGeom>
          <a:solidFill>
            <a:srgbClr val="B3D8FF"/>
          </a:solidFill>
          <a:ln/>
        </p:spPr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736" y="6432828"/>
            <a:ext cx="245388" cy="196334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6674168" y="6421755"/>
            <a:ext cx="1963698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Oil &amp; Gas Example</a:t>
            </a:r>
            <a:endParaRPr lang="en-US" sz="1500" dirty="0"/>
          </a:p>
        </p:txBody>
      </p:sp>
      <p:sp>
        <p:nvSpPr>
          <p:cNvPr id="28" name="Text 24"/>
          <p:cNvSpPr/>
          <p:nvPr/>
        </p:nvSpPr>
        <p:spPr>
          <a:xfrm>
            <a:off x="6674168" y="6824186"/>
            <a:ext cx="7170896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Machines = Drilling locations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 = Oil discovered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Strategy: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Balance between drilling in proven areas vs exploring new regions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933" y="285274"/>
            <a:ext cx="563891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Adding States and Sequential Decision Making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414933" y="816888"/>
            <a:ext cx="13800534" cy="612696"/>
          </a:xfrm>
          <a:prstGeom prst="roundRect">
            <a:avLst>
              <a:gd name="adj" fmla="val 7113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26256" y="928211"/>
            <a:ext cx="1910001" cy="162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Multi-Armed Bandits Limitation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26256" y="1152406"/>
            <a:ext cx="13577887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Each decision is independent. No concept of "current situation" affecting future options.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14933" y="1585198"/>
            <a:ext cx="1878449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 Life is More Complex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14933" y="2028587"/>
            <a:ext cx="6773704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Driving: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Your current location affects where you can go next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414933" y="2230755"/>
            <a:ext cx="6773704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Gaming: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Your character's health affects what actions are available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414933" y="2432923"/>
            <a:ext cx="6773704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Business: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Your current inventory affects what you can sell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414933" y="2702481"/>
            <a:ext cx="2061091" cy="162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Enter Full Reinforcement Learning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414933" y="2968228"/>
            <a:ext cx="6773704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States: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Current situation (location, health, inventory, etc.)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414933" y="3170396"/>
            <a:ext cx="6773704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Available choices in current state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414933" y="3372564"/>
            <a:ext cx="6773704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Transitions: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How actions change your state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414933" y="3574733"/>
            <a:ext cx="6773704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Sequential: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Today's decisions affect tomorrow's options</a:t>
            </a:r>
            <a:endParaRPr lang="en-US" sz="8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9383" y="2051923"/>
            <a:ext cx="6640354" cy="6640354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449383" y="8808958"/>
            <a:ext cx="6773704" cy="1037987"/>
          </a:xfrm>
          <a:prstGeom prst="roundRect">
            <a:avLst>
              <a:gd name="adj" fmla="val 4198"/>
            </a:avLst>
          </a:prstGeom>
          <a:solidFill>
            <a:srgbClr val="B3D8FF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087" y="8946952"/>
            <a:ext cx="162044" cy="129659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818834" y="8938498"/>
            <a:ext cx="1526858" cy="162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Example: Navigation App</a:t>
            </a:r>
            <a:endParaRPr lang="en-US" sz="1000" dirty="0"/>
          </a:p>
        </p:txBody>
      </p:sp>
      <p:sp>
        <p:nvSpPr>
          <p:cNvPr id="19" name="Text 15"/>
          <p:cNvSpPr/>
          <p:nvPr/>
        </p:nvSpPr>
        <p:spPr>
          <a:xfrm>
            <a:off x="7818834" y="9204246"/>
            <a:ext cx="6300549" cy="497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Current location, traffic conditions, time of day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Turn left, right, go straight, take highway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Learn which action to take in each state to minimise travel time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229" y="475893"/>
            <a:ext cx="9248061" cy="54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Agent, Environment, States, Actions, Rewards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2660928" y="1815584"/>
            <a:ext cx="216324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Agent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92229" y="2189798"/>
            <a:ext cx="413194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learner/decision maker (you, AI, robot)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172" y="1362789"/>
            <a:ext cx="4636056" cy="4636056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09" y="2113657"/>
            <a:ext cx="258842" cy="3236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06226" y="1677114"/>
            <a:ext cx="216324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Environment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806226" y="2051328"/>
            <a:ext cx="4131945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Everything the agent interacts with (world, game, market)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172" y="1362789"/>
            <a:ext cx="4636056" cy="4636056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11" y="2113657"/>
            <a:ext cx="258842" cy="3236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79343" y="3493651"/>
            <a:ext cx="216324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State (S)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9979343" y="3867864"/>
            <a:ext cx="395882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Current situation description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172" y="1362789"/>
            <a:ext cx="4636056" cy="4636056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303" y="3518952"/>
            <a:ext cx="258842" cy="32361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06226" y="5033248"/>
            <a:ext cx="216324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Action (A)</a:t>
            </a:r>
            <a:endParaRPr lang="en-US" sz="1700" dirty="0"/>
          </a:p>
        </p:txBody>
      </p:sp>
      <p:sp>
        <p:nvSpPr>
          <p:cNvPr id="16" name="Text 8"/>
          <p:cNvSpPr/>
          <p:nvPr/>
        </p:nvSpPr>
        <p:spPr>
          <a:xfrm>
            <a:off x="9806226" y="5407462"/>
            <a:ext cx="413194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What the agent can do</a:t>
            </a:r>
            <a:endParaRPr lang="en-US" sz="13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172" y="1362789"/>
            <a:ext cx="4636056" cy="4636056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011" y="4924127"/>
            <a:ext cx="258842" cy="32361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660928" y="5033248"/>
            <a:ext cx="216324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Reward (R)</a:t>
            </a:r>
            <a:endParaRPr lang="en-US" sz="1700" dirty="0"/>
          </a:p>
        </p:txBody>
      </p:sp>
      <p:sp>
        <p:nvSpPr>
          <p:cNvPr id="20" name="Text 10"/>
          <p:cNvSpPr/>
          <p:nvPr/>
        </p:nvSpPr>
        <p:spPr>
          <a:xfrm>
            <a:off x="692229" y="5407462"/>
            <a:ext cx="413194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Feedback from environment</a:t>
            </a:r>
            <a:endParaRPr lang="en-US" sz="13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172" y="1362789"/>
            <a:ext cx="4636056" cy="4636056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4309" y="4924127"/>
            <a:ext cx="258842" cy="323612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2487811" y="3493651"/>
            <a:ext cx="216324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Policy (π)</a:t>
            </a:r>
            <a:endParaRPr lang="en-US" sz="1700" dirty="0"/>
          </a:p>
        </p:txBody>
      </p:sp>
      <p:sp>
        <p:nvSpPr>
          <p:cNvPr id="24" name="Text 12"/>
          <p:cNvSpPr/>
          <p:nvPr/>
        </p:nvSpPr>
        <p:spPr>
          <a:xfrm>
            <a:off x="692229" y="3867864"/>
            <a:ext cx="395882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Agent's strategy for choosing actions</a:t>
            </a:r>
            <a:endParaRPr lang="en-US" sz="1350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7172" y="1362789"/>
            <a:ext cx="4636056" cy="4636056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3017" y="3518952"/>
            <a:ext cx="258842" cy="323612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692229" y="6258401"/>
            <a:ext cx="44165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Simple Example - Learning to Play Pac-Man</a:t>
            </a:r>
            <a:endParaRPr lang="en-US" sz="1700" dirty="0"/>
          </a:p>
        </p:txBody>
      </p:sp>
      <p:sp>
        <p:nvSpPr>
          <p:cNvPr id="28" name="Text 14"/>
          <p:cNvSpPr/>
          <p:nvPr/>
        </p:nvSpPr>
        <p:spPr>
          <a:xfrm>
            <a:off x="692229" y="6944082"/>
            <a:ext cx="641187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Agent: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Pac-Man</a:t>
            </a:r>
            <a:endParaRPr lang="en-US" sz="1350" dirty="0"/>
          </a:p>
        </p:txBody>
      </p:sp>
      <p:sp>
        <p:nvSpPr>
          <p:cNvPr id="29" name="Text 15"/>
          <p:cNvSpPr/>
          <p:nvPr/>
        </p:nvSpPr>
        <p:spPr>
          <a:xfrm>
            <a:off x="692229" y="7281505"/>
            <a:ext cx="641187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Environment: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The maze with ghosts and dots</a:t>
            </a:r>
            <a:endParaRPr lang="en-US" sz="1350" dirty="0"/>
          </a:p>
        </p:txBody>
      </p:sp>
      <p:sp>
        <p:nvSpPr>
          <p:cNvPr id="30" name="Text 16"/>
          <p:cNvSpPr/>
          <p:nvPr/>
        </p:nvSpPr>
        <p:spPr>
          <a:xfrm>
            <a:off x="692229" y="7618928"/>
            <a:ext cx="641187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Pac-Man position, ghost positions, remaining dots</a:t>
            </a:r>
            <a:endParaRPr lang="en-US" sz="1350" dirty="0"/>
          </a:p>
        </p:txBody>
      </p:sp>
      <p:sp>
        <p:nvSpPr>
          <p:cNvPr id="31" name="Text 17"/>
          <p:cNvSpPr/>
          <p:nvPr/>
        </p:nvSpPr>
        <p:spPr>
          <a:xfrm>
            <a:off x="7533918" y="6944082"/>
            <a:ext cx="641187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Move up, down, left, right</a:t>
            </a:r>
            <a:endParaRPr lang="en-US" sz="1350" dirty="0"/>
          </a:p>
        </p:txBody>
      </p:sp>
      <p:sp>
        <p:nvSpPr>
          <p:cNvPr id="32" name="Text 18"/>
          <p:cNvSpPr/>
          <p:nvPr/>
        </p:nvSpPr>
        <p:spPr>
          <a:xfrm>
            <a:off x="7533918" y="7281505"/>
            <a:ext cx="641187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Reward: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+10 for each dot, +500 for power pellet, -500 for hitting ghost</a:t>
            </a:r>
            <a:endParaRPr lang="en-US" sz="1350" dirty="0"/>
          </a:p>
        </p:txBody>
      </p:sp>
      <p:sp>
        <p:nvSpPr>
          <p:cNvPr id="33" name="Text 19"/>
          <p:cNvSpPr/>
          <p:nvPr/>
        </p:nvSpPr>
        <p:spPr>
          <a:xfrm>
            <a:off x="7533918" y="7618928"/>
            <a:ext cx="641187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Policy: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Strategy for deciding which direction to move in each situation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258" y="368618"/>
            <a:ext cx="655617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How an Agent Learns Through Interaction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3065621" y="1939409"/>
            <a:ext cx="167580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Observe State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36258" y="2229326"/>
            <a:ext cx="420516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Agent observes current STATE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2523" y="1055608"/>
            <a:ext cx="4745236" cy="4745236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70" y="1943874"/>
            <a:ext cx="200501" cy="2507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88855" y="1939409"/>
            <a:ext cx="167580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Choose Action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9888855" y="2229326"/>
            <a:ext cx="420528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Agent chooses ACTION based on current policy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23" y="1055608"/>
            <a:ext cx="4745236" cy="4745236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31" y="2347734"/>
            <a:ext cx="200501" cy="2507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88855" y="4412575"/>
            <a:ext cx="167580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Receive Feedback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9888855" y="4702493"/>
            <a:ext cx="420528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Environment gives REWARD and new STATE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523" y="1055608"/>
            <a:ext cx="4745236" cy="4745236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9771" y="4661595"/>
            <a:ext cx="200501" cy="25074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065621" y="4412575"/>
            <a:ext cx="167580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Update Knowledge</a:t>
            </a:r>
            <a:endParaRPr lang="en-US" sz="1300" dirty="0"/>
          </a:p>
        </p:txBody>
      </p:sp>
      <p:sp>
        <p:nvSpPr>
          <p:cNvPr id="16" name="Text 8"/>
          <p:cNvSpPr/>
          <p:nvPr/>
        </p:nvSpPr>
        <p:spPr>
          <a:xfrm>
            <a:off x="536258" y="4702493"/>
            <a:ext cx="420516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Agent updates its knowledge/policy</a:t>
            </a:r>
            <a:endParaRPr lang="en-US" sz="10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523" y="1055608"/>
            <a:ext cx="4745236" cy="4745236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910" y="4257735"/>
            <a:ext cx="200501" cy="250746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536258" y="6001941"/>
            <a:ext cx="230921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Restaurant Business Example</a:t>
            </a:r>
            <a:endParaRPr lang="en-US" sz="1300" dirty="0"/>
          </a:p>
        </p:txBody>
      </p:sp>
      <p:sp>
        <p:nvSpPr>
          <p:cNvPr id="20" name="Text 10"/>
          <p:cNvSpPr/>
          <p:nvPr/>
        </p:nvSpPr>
        <p:spPr>
          <a:xfrm>
            <a:off x="536258" y="6412587"/>
            <a:ext cx="134064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01</a:t>
            </a:r>
            <a:endParaRPr lang="en-US" sz="1050" dirty="0"/>
          </a:p>
        </p:txBody>
      </p:sp>
      <p:sp>
        <p:nvSpPr>
          <p:cNvPr id="21" name="Shape 11"/>
          <p:cNvSpPr/>
          <p:nvPr/>
        </p:nvSpPr>
        <p:spPr>
          <a:xfrm>
            <a:off x="536258" y="6625114"/>
            <a:ext cx="4429839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22" name="Text 12"/>
          <p:cNvSpPr/>
          <p:nvPr/>
        </p:nvSpPr>
        <p:spPr>
          <a:xfrm>
            <a:off x="536258" y="6722626"/>
            <a:ext cx="167580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State</a:t>
            </a:r>
            <a:endParaRPr lang="en-US" sz="1300" dirty="0"/>
          </a:p>
        </p:txBody>
      </p:sp>
      <p:sp>
        <p:nvSpPr>
          <p:cNvPr id="23" name="Text 13"/>
          <p:cNvSpPr/>
          <p:nvPr/>
        </p:nvSpPr>
        <p:spPr>
          <a:xfrm>
            <a:off x="536258" y="7012543"/>
            <a:ext cx="442983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Current customer demand, inventory levels, time of day</a:t>
            </a:r>
            <a:endParaRPr lang="en-US" sz="1050" dirty="0"/>
          </a:p>
        </p:txBody>
      </p:sp>
      <p:sp>
        <p:nvSpPr>
          <p:cNvPr id="24" name="Text 14"/>
          <p:cNvSpPr/>
          <p:nvPr/>
        </p:nvSpPr>
        <p:spPr>
          <a:xfrm>
            <a:off x="5100161" y="6412587"/>
            <a:ext cx="134064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02</a:t>
            </a:r>
            <a:endParaRPr lang="en-US" sz="1050" dirty="0"/>
          </a:p>
        </p:txBody>
      </p:sp>
      <p:sp>
        <p:nvSpPr>
          <p:cNvPr id="25" name="Shape 15"/>
          <p:cNvSpPr/>
          <p:nvPr/>
        </p:nvSpPr>
        <p:spPr>
          <a:xfrm>
            <a:off x="5100161" y="6625114"/>
            <a:ext cx="4429958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26" name="Text 16"/>
          <p:cNvSpPr/>
          <p:nvPr/>
        </p:nvSpPr>
        <p:spPr>
          <a:xfrm>
            <a:off x="5100161" y="6722626"/>
            <a:ext cx="167580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Action</a:t>
            </a:r>
            <a:endParaRPr lang="en-US" sz="1300" dirty="0"/>
          </a:p>
        </p:txBody>
      </p:sp>
      <p:sp>
        <p:nvSpPr>
          <p:cNvPr id="27" name="Text 17"/>
          <p:cNvSpPr/>
          <p:nvPr/>
        </p:nvSpPr>
        <p:spPr>
          <a:xfrm>
            <a:off x="5100161" y="7012543"/>
            <a:ext cx="442995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Set menu prices, adjust portion sizes, run promotions</a:t>
            </a:r>
            <a:endParaRPr lang="en-US" sz="1050" dirty="0"/>
          </a:p>
        </p:txBody>
      </p:sp>
      <p:sp>
        <p:nvSpPr>
          <p:cNvPr id="28" name="Text 18"/>
          <p:cNvSpPr/>
          <p:nvPr/>
        </p:nvSpPr>
        <p:spPr>
          <a:xfrm>
            <a:off x="9664184" y="6412587"/>
            <a:ext cx="134064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03</a:t>
            </a:r>
            <a:endParaRPr lang="en-US" sz="1050" dirty="0"/>
          </a:p>
        </p:txBody>
      </p:sp>
      <p:sp>
        <p:nvSpPr>
          <p:cNvPr id="29" name="Shape 19"/>
          <p:cNvSpPr/>
          <p:nvPr/>
        </p:nvSpPr>
        <p:spPr>
          <a:xfrm>
            <a:off x="9664184" y="6625114"/>
            <a:ext cx="4429958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30" name="Text 20"/>
          <p:cNvSpPr/>
          <p:nvPr/>
        </p:nvSpPr>
        <p:spPr>
          <a:xfrm>
            <a:off x="9664184" y="6722626"/>
            <a:ext cx="167580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Reward</a:t>
            </a:r>
            <a:endParaRPr lang="en-US" sz="1300" dirty="0"/>
          </a:p>
        </p:txBody>
      </p:sp>
      <p:sp>
        <p:nvSpPr>
          <p:cNvPr id="31" name="Text 21"/>
          <p:cNvSpPr/>
          <p:nvPr/>
        </p:nvSpPr>
        <p:spPr>
          <a:xfrm>
            <a:off x="9664184" y="7012543"/>
            <a:ext cx="442995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Daily profit, customer satisfaction scores</a:t>
            </a:r>
            <a:endParaRPr lang="en-US" sz="1050" dirty="0"/>
          </a:p>
        </p:txBody>
      </p:sp>
      <p:sp>
        <p:nvSpPr>
          <p:cNvPr id="32" name="Text 22"/>
          <p:cNvSpPr/>
          <p:nvPr/>
        </p:nvSpPr>
        <p:spPr>
          <a:xfrm>
            <a:off x="536258" y="7461528"/>
            <a:ext cx="134064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04</a:t>
            </a:r>
            <a:endParaRPr lang="en-US" sz="1050" dirty="0"/>
          </a:p>
        </p:txBody>
      </p:sp>
      <p:sp>
        <p:nvSpPr>
          <p:cNvPr id="33" name="Shape 23"/>
          <p:cNvSpPr/>
          <p:nvPr/>
        </p:nvSpPr>
        <p:spPr>
          <a:xfrm>
            <a:off x="536258" y="7674054"/>
            <a:ext cx="6711910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34" name="Text 24"/>
          <p:cNvSpPr/>
          <p:nvPr/>
        </p:nvSpPr>
        <p:spPr>
          <a:xfrm>
            <a:off x="536258" y="7771567"/>
            <a:ext cx="167580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Learning</a:t>
            </a:r>
            <a:endParaRPr lang="en-US" sz="1300" dirty="0"/>
          </a:p>
        </p:txBody>
      </p:sp>
      <p:sp>
        <p:nvSpPr>
          <p:cNvPr id="35" name="Text 25"/>
          <p:cNvSpPr/>
          <p:nvPr/>
        </p:nvSpPr>
        <p:spPr>
          <a:xfrm>
            <a:off x="536258" y="8061484"/>
            <a:ext cx="67119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Adjust pricing strategy based on results</a:t>
            </a:r>
            <a:endParaRPr lang="en-US" sz="1050" dirty="0"/>
          </a:p>
        </p:txBody>
      </p:sp>
      <p:sp>
        <p:nvSpPr>
          <p:cNvPr id="36" name="Text 26"/>
          <p:cNvSpPr/>
          <p:nvPr/>
        </p:nvSpPr>
        <p:spPr>
          <a:xfrm>
            <a:off x="7382232" y="7461528"/>
            <a:ext cx="134064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05</a:t>
            </a:r>
            <a:endParaRPr lang="en-US" sz="1050" dirty="0"/>
          </a:p>
        </p:txBody>
      </p:sp>
      <p:sp>
        <p:nvSpPr>
          <p:cNvPr id="37" name="Shape 27"/>
          <p:cNvSpPr/>
          <p:nvPr/>
        </p:nvSpPr>
        <p:spPr>
          <a:xfrm>
            <a:off x="7382232" y="7674054"/>
            <a:ext cx="6711910" cy="15240"/>
          </a:xfrm>
          <a:prstGeom prst="rect">
            <a:avLst/>
          </a:prstGeom>
          <a:solidFill>
            <a:srgbClr val="0079FA"/>
          </a:solidFill>
          <a:ln/>
        </p:spPr>
      </p:sp>
      <p:sp>
        <p:nvSpPr>
          <p:cNvPr id="38" name="Text 28"/>
          <p:cNvSpPr/>
          <p:nvPr/>
        </p:nvSpPr>
        <p:spPr>
          <a:xfrm>
            <a:off x="7382232" y="7771567"/>
            <a:ext cx="167580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Repeat</a:t>
            </a:r>
            <a:endParaRPr lang="en-US" sz="1300" dirty="0"/>
          </a:p>
        </p:txBody>
      </p:sp>
      <p:sp>
        <p:nvSpPr>
          <p:cNvPr id="39" name="Text 29"/>
          <p:cNvSpPr/>
          <p:nvPr/>
        </p:nvSpPr>
        <p:spPr>
          <a:xfrm>
            <a:off x="7382232" y="8061484"/>
            <a:ext cx="67119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Apply improved strategy next day</a:t>
            </a:r>
            <a:endParaRPr lang="en-US" sz="1050" dirty="0"/>
          </a:p>
        </p:txBody>
      </p:sp>
      <p:sp>
        <p:nvSpPr>
          <p:cNvPr id="40" name="Text 30"/>
          <p:cNvSpPr/>
          <p:nvPr/>
        </p:nvSpPr>
        <p:spPr>
          <a:xfrm>
            <a:off x="536258" y="8527137"/>
            <a:ext cx="1355788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Key Insight: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Unlike supervised learning, the agent must learn while making real decisions that affect its future!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05063"/>
            <a:ext cx="6364605" cy="57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Predicting Long-term Success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4616" y="1446371"/>
            <a:ext cx="13161169" cy="1367195"/>
          </a:xfrm>
          <a:prstGeom prst="roundRect">
            <a:avLst>
              <a:gd name="adj" fmla="val 5642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25830" y="1637586"/>
            <a:ext cx="2295882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Two Key Questions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25830" y="2034659"/>
            <a:ext cx="12778740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1.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State Value: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"How good is my current situation?"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2.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Action Value: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"How good is taking this action in this situation?"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34616" y="3089077"/>
            <a:ext cx="2671167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Career Planning Analogy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34616" y="3835122"/>
            <a:ext cx="2716054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State Value Function V(s)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34616" y="4305657"/>
            <a:ext cx="635650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Predicts expected total future rewards from state 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4616" y="4764762"/>
            <a:ext cx="6356509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Example: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"How good is my current job position for long-term career success?"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34616" y="5517713"/>
            <a:ext cx="635650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Your current location's value = expected time to reach all future destinations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546896" y="3835122"/>
            <a:ext cx="3036094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Action Value Function Q(s,a)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546896" y="4305657"/>
            <a:ext cx="635650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Predicts expected total future rewards from taking action a in state 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46896" y="4764762"/>
            <a:ext cx="635650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Example: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"How good would taking this new job offer be?"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46896" y="5223867"/>
            <a:ext cx="635650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Value of turning left at current intersection = expected total travel time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34616" y="6183392"/>
            <a:ext cx="13161169" cy="1544717"/>
          </a:xfrm>
          <a:prstGeom prst="roundRect">
            <a:avLst>
              <a:gd name="adj" fmla="val 4994"/>
            </a:avLst>
          </a:prstGeom>
          <a:solidFill>
            <a:srgbClr val="B3D8FF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6425327"/>
            <a:ext cx="286941" cy="229552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388745" y="6412825"/>
            <a:ext cx="2295882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Why This Matters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388745" y="6883360"/>
            <a:ext cx="12323445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Helps choose actions that maximise long-term success, not just immediate rewards. Like choosing a college major based on lifetime career prospects, not just ease.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2025-09-21T09:09:05Z</dcterms:created>
  <dcterms:modified xsi:type="dcterms:W3CDTF">2025-09-21T09:09:05Z</dcterms:modified>
</cp:coreProperties>
</file>